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531" r:id="rId2"/>
    <p:sldId id="638" r:id="rId3"/>
    <p:sldId id="634" r:id="rId4"/>
    <p:sldId id="631" r:id="rId5"/>
    <p:sldId id="635" r:id="rId6"/>
    <p:sldId id="636" r:id="rId7"/>
    <p:sldId id="637" r:id="rId8"/>
    <p:sldId id="632" r:id="rId9"/>
    <p:sldId id="639" r:id="rId10"/>
    <p:sldId id="643" r:id="rId11"/>
    <p:sldId id="640" r:id="rId12"/>
    <p:sldId id="641" r:id="rId13"/>
    <p:sldId id="642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59" r:id="rId29"/>
    <p:sldId id="658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EFF"/>
    <a:srgbClr val="EB7050"/>
    <a:srgbClr val="77CDC0"/>
    <a:srgbClr val="EBEFF7"/>
    <a:srgbClr val="061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7"/>
    <p:restoredTop sz="86902"/>
  </p:normalViewPr>
  <p:slideViewPr>
    <p:cSldViewPr snapToGrid="0" snapToObjects="1">
      <p:cViewPr>
        <p:scale>
          <a:sx n="137" d="100"/>
          <a:sy n="137" d="100"/>
        </p:scale>
        <p:origin x="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9096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homes.cs.washington.edu/~tqchen/pdf/BoostedTree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189395" y="1280655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XGBoost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5766" y="2941141"/>
            <a:ext cx="379623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各类赛事排名第一的</a:t>
            </a:r>
            <a:r>
              <a:rPr lang="zh-CN" altLang="en-US" sz="2500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算法</a:t>
            </a:r>
            <a:r>
              <a:rPr lang="en-US" altLang="zh-CN" sz="25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;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7746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117960" y="212128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Looking into details of </a:t>
            </a:r>
            <a:r>
              <a:rPr lang="en-US" altLang="zh-CN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XGBoost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...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64849" y="5754269"/>
            <a:ext cx="927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本节很多的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来自于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Tianqi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: 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://homes.cs.washington.edu/~tqchen/pdf/BoostedTree.pdf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500515" y="227174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Why </a:t>
            </a:r>
            <a:r>
              <a:rPr lang="en-US" altLang="zh-CN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XGBoost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 is so popular?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3667" y="1623527"/>
            <a:ext cx="8900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Speed and Performance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Core algorithm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is parallelizable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Consistently outperforms other algorithm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methods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Wide variety of tuning parameters 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63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54" y="1091730"/>
            <a:ext cx="10471668" cy="5275117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1453861" y="217842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Ensemble of Trees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06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9" y="2485442"/>
            <a:ext cx="9664700" cy="19431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453861" y="217842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使用多棵树预测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1975" y="1555942"/>
            <a:ext cx="8424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假设已经训练了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K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颗树，对于第</a:t>
            </a: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个样本的预测值为：</a:t>
            </a:r>
            <a:endParaRPr lang="en-US" sz="28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7682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435200" y="137245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目标函数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16" y="1553891"/>
            <a:ext cx="6186196" cy="10154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4693" y="1081384"/>
            <a:ext cx="2587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假设有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K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颗树：</a:t>
            </a:r>
            <a:endParaRPr lang="en-US" sz="28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16" y="3474705"/>
            <a:ext cx="8890800" cy="18357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4693" y="2951485"/>
            <a:ext cx="2644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目标函数：</a:t>
            </a:r>
            <a:endParaRPr lang="en-US" sz="28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681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5" y="0"/>
            <a:ext cx="10275403" cy="3250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20" y="3250926"/>
            <a:ext cx="7026405" cy="31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5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68" y="111967"/>
            <a:ext cx="9538901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55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0" y="1174683"/>
            <a:ext cx="8546841" cy="1764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0" y="3268929"/>
            <a:ext cx="10770910" cy="2441406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1435200" y="137245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目标函数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09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435200" y="137245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如何去训练模型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2" y="1918373"/>
            <a:ext cx="11757962" cy="34933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5444" y="1034731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Additive Training</a:t>
            </a:r>
            <a:endParaRPr lang="en-US" sz="28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733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435200" y="137245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Additive Training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45" y="953157"/>
            <a:ext cx="9175135" cy="53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637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81" y="-83976"/>
            <a:ext cx="10474714" cy="62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12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3" y="1541199"/>
            <a:ext cx="11787831" cy="4159804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425869" y="146576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使用泰勒级数近似目标函数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9916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42" y="1284550"/>
            <a:ext cx="10604500" cy="16129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425869" y="146576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得到的新的目标函数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標題 1"/>
          <p:cNvSpPr txBox="1"/>
          <p:nvPr/>
        </p:nvSpPr>
        <p:spPr>
          <a:xfrm>
            <a:off x="1278679" y="3801050"/>
            <a:ext cx="9839916" cy="11956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g, h</a:t>
            </a: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是很容易计算的，但</a:t>
            </a:r>
            <a:r>
              <a:rPr lang="en-US" altLang="zh-CN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f(x)</a:t>
            </a:r>
            <a:r>
              <a:rPr lang="zh-CN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如何去表示呢？ 因为它是一棵树，如果表示成函数的形式呢？ </a:t>
            </a:r>
            <a:endParaRPr lang="en-US" altLang="zh-CN" sz="25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86504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53" y="978262"/>
            <a:ext cx="9311951" cy="5469192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425869" y="146576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重新定义一棵树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8092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8" y="957493"/>
            <a:ext cx="9477950" cy="548996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425869" y="146576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树的复杂度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697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425869" y="146576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新的目标函数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98" y="854462"/>
            <a:ext cx="9405258" cy="55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759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76" y="854462"/>
            <a:ext cx="9378980" cy="5560761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388546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新的目标函数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（续）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8543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6" y="914964"/>
            <a:ext cx="10811069" cy="5529035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353322" y="20707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计算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18367427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53322" y="20707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如何寻找树的形状？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4279" y="1054043"/>
            <a:ext cx="4071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Brute</a:t>
            </a:r>
            <a:r>
              <a:rPr lang="zh-CN" altLang="en-US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Force</a:t>
            </a:r>
            <a:r>
              <a:rPr lang="zh-CN" altLang="en-US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Solution</a:t>
            </a:r>
            <a:r>
              <a:rPr lang="zh-CN" altLang="en-US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：</a:t>
            </a:r>
            <a:endParaRPr lang="en-US" altLang="zh-CN" sz="3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9" y="1747121"/>
            <a:ext cx="9140890" cy="39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2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53322" y="20707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如何寻找树的形状？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777" y="82810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贪心算法</a:t>
            </a:r>
            <a:endParaRPr lang="en-US" altLang="zh-CN" sz="3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1382103"/>
            <a:ext cx="10046778" cy="45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531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99" y="773200"/>
            <a:ext cx="9815805" cy="5548064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寻找最好的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Split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4414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519176" y="27382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Bagging vs Boosting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5871" y="1779572"/>
            <a:ext cx="8536977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 smtClean="0">
                <a:latin typeface="Arial" charset="0"/>
                <a:ea typeface="Arial" charset="0"/>
                <a:cs typeface="Arial" charset="0"/>
              </a:rPr>
              <a:t>Leverages unstable base learners that are weak because of </a:t>
            </a:r>
            <a:r>
              <a:rPr lang="en-US" altLang="zh-CN" sz="3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overfitting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9176" y="1108090"/>
            <a:ext cx="1592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Bagging</a:t>
            </a:r>
            <a:endParaRPr lang="en-US" sz="30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5870" y="4352079"/>
            <a:ext cx="8536977" cy="139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Boosting: Leverage stable base learners that are weak because of </a:t>
            </a:r>
            <a:r>
              <a:rPr lang="en-US" altLang="zh-CN" sz="3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underfitting</a:t>
            </a:r>
            <a:endParaRPr lang="en-US" altLang="zh-CN" sz="3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176" y="3798081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Boosting</a:t>
            </a:r>
            <a:endParaRPr lang="en-US" sz="30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22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8633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1104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1510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69367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6316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1018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3178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0082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5375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2420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3"/>
            <a:ext cx="12192000" cy="62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4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2675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89200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18270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66381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7234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963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39357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315999" y="0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Note 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4215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519176" y="273828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算法核心思想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3219" y="2768214"/>
            <a:ext cx="3802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 smtClean="0"/>
              <a:t>-</a:t>
            </a:r>
            <a:endParaRPr lang="en-US" sz="5000" dirty="0"/>
          </a:p>
        </p:txBody>
      </p:sp>
      <p:sp>
        <p:nvSpPr>
          <p:cNvPr id="4" name="Rectangle 3"/>
          <p:cNvSpPr/>
          <p:nvPr/>
        </p:nvSpPr>
        <p:spPr>
          <a:xfrm>
            <a:off x="494524" y="1763486"/>
            <a:ext cx="1059066" cy="3163077"/>
          </a:xfrm>
          <a:prstGeom prst="rect">
            <a:avLst/>
          </a:prstGeom>
          <a:solidFill>
            <a:srgbClr val="002060"/>
          </a:solidFill>
          <a:ln w="317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6426" y="12672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真实值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575676" y="1763486"/>
            <a:ext cx="985934" cy="31630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5358" y="12672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预测值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2202" y="554971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83696" y="1763486"/>
            <a:ext cx="985934" cy="3163077"/>
          </a:xfrm>
          <a:prstGeom prst="rect">
            <a:avLst/>
          </a:prstGeom>
          <a:solidFill>
            <a:srgbClr val="92D050"/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2537" y="2745537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 smtClean="0"/>
              <a:t>=</a:t>
            </a:r>
            <a:endParaRPr lang="en-US" sz="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3497" y="12672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残差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15007" y="5029200"/>
            <a:ext cx="555173" cy="52051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145811" y="5053473"/>
            <a:ext cx="634712" cy="47197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0700" y="554971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altLang="zh-CN" dirty="0" smtClean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09585" y="5053471"/>
            <a:ext cx="555173" cy="52051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40389" y="5077744"/>
            <a:ext cx="634712" cy="47197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607494" y="1763485"/>
            <a:ext cx="985934" cy="31630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64758" y="2745537"/>
            <a:ext cx="3802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 smtClean="0"/>
              <a:t>-</a:t>
            </a:r>
            <a:endParaRPr lang="en-US" sz="5000" dirty="0"/>
          </a:p>
        </p:txBody>
      </p:sp>
      <p:sp>
        <p:nvSpPr>
          <p:cNvPr id="24" name="Rectangle 23"/>
          <p:cNvSpPr/>
          <p:nvPr/>
        </p:nvSpPr>
        <p:spPr>
          <a:xfrm>
            <a:off x="8631292" y="1763485"/>
            <a:ext cx="985934" cy="3163077"/>
          </a:xfrm>
          <a:prstGeom prst="rect">
            <a:avLst/>
          </a:prstGeom>
          <a:solidFill>
            <a:srgbClr val="92D050"/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04950" y="2702508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 smtClean="0"/>
              <a:t>=</a:t>
            </a:r>
            <a:endParaRPr lang="en-US" sz="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647452" y="118621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预测值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798922" y="1186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残差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704163" y="557398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altLang="zh-CN" dirty="0" smtClean="0"/>
              <a:t>3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556589" y="5053470"/>
            <a:ext cx="555173" cy="52051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539554" y="1775621"/>
            <a:ext cx="985934" cy="31630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0397809" y="5055194"/>
            <a:ext cx="634712" cy="47197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79512" y="124494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预测值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72474" y="604595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</a:t>
            </a:r>
            <a:r>
              <a:rPr lang="zh-CN" altLang="en-US" dirty="0" smtClean="0"/>
              <a:t>时刻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23151" y="607023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2</a:t>
            </a:r>
            <a:r>
              <a:rPr lang="zh-CN" altLang="en-US" dirty="0" smtClean="0"/>
              <a:t>时刻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676911" y="605690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T=</a:t>
            </a:r>
            <a:r>
              <a:rPr lang="en-US" altLang="zh-CN" smtClean="0"/>
              <a:t>3</a:t>
            </a:r>
            <a:r>
              <a:rPr lang="zh-CN" altLang="en-US" dirty="0" smtClean="0"/>
              <a:t>时刻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937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" y="1175656"/>
            <a:ext cx="12145193" cy="4627985"/>
          </a:xfrm>
          <a:prstGeom prst="rect">
            <a:avLst/>
          </a:prstGeom>
        </p:spPr>
      </p:pic>
      <p:sp>
        <p:nvSpPr>
          <p:cNvPr id="6" name="標題 1"/>
          <p:cNvSpPr txBox="1"/>
          <p:nvPr/>
        </p:nvSpPr>
        <p:spPr>
          <a:xfrm>
            <a:off x="1500515" y="227174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例子：预测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年龄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785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8" y="2128685"/>
            <a:ext cx="4301289" cy="3749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85" y="2561478"/>
            <a:ext cx="7530390" cy="31532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226644" y="3890866"/>
            <a:ext cx="84997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828381" y="2267339"/>
            <a:ext cx="1296955" cy="3741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18539" y="2296209"/>
            <a:ext cx="1296955" cy="3741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84921" y="111807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下一颗决策树需要拟合这个数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77665" y="1504148"/>
            <a:ext cx="788438" cy="624537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09069" y="1507666"/>
            <a:ext cx="1615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rgbClr val="C00000"/>
                </a:solidFill>
              </a:rPr>
              <a:t>Weak learner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標題 1"/>
          <p:cNvSpPr txBox="1"/>
          <p:nvPr/>
        </p:nvSpPr>
        <p:spPr>
          <a:xfrm>
            <a:off x="1500515" y="227174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例子：预测</a:t>
            </a:r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年龄（续）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58067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627" y="2276741"/>
            <a:ext cx="4415895" cy="4059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705" y="2860058"/>
            <a:ext cx="7530390" cy="3153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9891" y="2565919"/>
            <a:ext cx="1296955" cy="3741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0049" y="2594789"/>
            <a:ext cx="1296955" cy="3741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9574" y="14333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上一</a:t>
            </a:r>
            <a:r>
              <a:rPr lang="zh-CN" altLang="en-US" smtClean="0"/>
              <a:t>次的残差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99175" y="1802728"/>
            <a:ext cx="788438" cy="624537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053744" y="143918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第二颗决策树</a:t>
            </a:r>
            <a:endParaRPr 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1500515" y="227174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例子：预测</a:t>
            </a:r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年龄（续）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3298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9" y="1084267"/>
            <a:ext cx="11678816" cy="5158741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1500515" y="227174"/>
            <a:ext cx="9839916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例子：预测</a:t>
            </a:r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年龄（续）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5598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39025</TotalTime>
  <Words>298</Words>
  <Application>Microsoft Macintosh PowerPoint</Application>
  <PresentationFormat>Widescreen</PresentationFormat>
  <Paragraphs>80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Calibri Light</vt:lpstr>
      <vt:lpstr>DengXian</vt:lpstr>
      <vt:lpstr>PingFang SC</vt:lpstr>
      <vt:lpstr>苹方 中等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Wenzhe Li</cp:lastModifiedBy>
  <cp:revision>412</cp:revision>
  <cp:lastPrinted>2019-04-18T03:52:32Z</cp:lastPrinted>
  <dcterms:created xsi:type="dcterms:W3CDTF">2018-12-08T11:02:37Z</dcterms:created>
  <dcterms:modified xsi:type="dcterms:W3CDTF">2019-07-30T19:31:29Z</dcterms:modified>
</cp:coreProperties>
</file>